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Lst>
  <p:sldSz cx="9144000" cy="6858000" type="screen4x3"/>
  <p:notesSz cx="9144000" cy="6858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5CF7635-09D7-44E5-8766-7E7E4B75CDF1}" type="datetimeFigureOut">
              <a:rPr lang="es-ES" smtClean="0"/>
              <a:t>13/08/2014</a:t>
            </a:fld>
            <a:endParaRPr lang="es-ES"/>
          </a:p>
        </p:txBody>
      </p:sp>
      <p:sp>
        <p:nvSpPr>
          <p:cNvPr id="4" name="3 Marcador de pie de página"/>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65E17525-05BF-46D9-AE13-F62D0D7CDD97}" type="slidenum">
              <a:rPr lang="es-ES" smtClean="0"/>
              <a:t>‹Nº›</a:t>
            </a:fld>
            <a:endParaRPr lang="es-ES"/>
          </a:p>
        </p:txBody>
      </p:sp>
    </p:spTree>
    <p:extLst>
      <p:ext uri="{BB962C8B-B14F-4D97-AF65-F5344CB8AC3E}">
        <p14:creationId xmlns:p14="http://schemas.microsoft.com/office/powerpoint/2010/main" val="202462252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E7BF94A5-8D31-4DE6-AB6C-BCF6108B0725}" type="datetimeFigureOut">
              <a:rPr lang="es-ES" smtClean="0"/>
              <a:t>13/08/2014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1E23E55-5AA7-4DAA-889F-E0C88EC90E92}" type="slidenum">
              <a:rPr lang="es-ES" smtClean="0"/>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E7BF94A5-8D31-4DE6-AB6C-BCF6108B0725}" type="datetimeFigureOut">
              <a:rPr lang="es-ES" smtClean="0"/>
              <a:t>13/08/2014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1E23E55-5AA7-4DAA-889F-E0C88EC90E92}"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7BF94A5-8D31-4DE6-AB6C-BCF6108B0725}" type="datetimeFigureOut">
              <a:rPr lang="es-ES" smtClean="0"/>
              <a:t>13/08/2014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1E23E55-5AA7-4DAA-889F-E0C88EC90E92}"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7BF94A5-8D31-4DE6-AB6C-BCF6108B0725}" type="datetimeFigureOut">
              <a:rPr lang="es-ES" smtClean="0"/>
              <a:t>13/08/2014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1E23E55-5AA7-4DAA-889F-E0C88EC90E92}"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E7BF94A5-8D31-4DE6-AB6C-BCF6108B0725}" type="datetimeFigureOut">
              <a:rPr lang="es-ES" smtClean="0"/>
              <a:t>13/08/2014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1E23E55-5AA7-4DAA-889F-E0C88EC90E92}"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7BF94A5-8D31-4DE6-AB6C-BCF6108B0725}" type="datetimeFigureOut">
              <a:rPr lang="es-ES" smtClean="0"/>
              <a:t>13/08/2014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1E23E55-5AA7-4DAA-889F-E0C88EC90E92}"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E7BF94A5-8D31-4DE6-AB6C-BCF6108B0725}" type="datetimeFigureOut">
              <a:rPr lang="es-ES" smtClean="0"/>
              <a:t>13/08/2014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1E23E55-5AA7-4DAA-889F-E0C88EC90E92}"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7BF94A5-8D31-4DE6-AB6C-BCF6108B0725}" type="datetimeFigureOut">
              <a:rPr lang="es-ES" smtClean="0"/>
              <a:t>13/08/2014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1E23E55-5AA7-4DAA-889F-E0C88EC90E92}"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F94A5-8D31-4DE6-AB6C-BCF6108B0725}" type="datetimeFigureOut">
              <a:rPr lang="es-ES" smtClean="0"/>
              <a:t>13/08/2014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1E23E55-5AA7-4DAA-889F-E0C88EC90E92}"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7BF94A5-8D31-4DE6-AB6C-BCF6108B0725}" type="datetimeFigureOut">
              <a:rPr lang="es-ES" smtClean="0"/>
              <a:t>13/08/2014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1E23E55-5AA7-4DAA-889F-E0C88EC90E92}"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E7BF94A5-8D31-4DE6-AB6C-BCF6108B0725}" type="datetimeFigureOut">
              <a:rPr lang="es-ES" smtClean="0"/>
              <a:t>13/08/2014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1E23E55-5AA7-4DAA-889F-E0C88EC90E92}" type="slidenum">
              <a:rPr lang="es-ES" smtClean="0"/>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7BF94A5-8D31-4DE6-AB6C-BCF6108B0725}" type="datetimeFigureOut">
              <a:rPr lang="es-ES" smtClean="0"/>
              <a:t>13/08/2014</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1E23E55-5AA7-4DAA-889F-E0C88EC90E92}"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835696" y="5373216"/>
            <a:ext cx="5637010" cy="882119"/>
          </a:xfrm>
        </p:spPr>
        <p:txBody>
          <a:bodyPr/>
          <a:lstStyle/>
          <a:p>
            <a:pPr algn="ctr"/>
            <a:r>
              <a:rPr lang="es-ES" dirty="0" smtClean="0"/>
              <a:t>Prof. José Luis Chuzón Díaz</a:t>
            </a:r>
            <a:endParaRPr lang="es-ES" dirty="0"/>
          </a:p>
        </p:txBody>
      </p:sp>
      <p:sp>
        <p:nvSpPr>
          <p:cNvPr id="2" name="1 Título"/>
          <p:cNvSpPr>
            <a:spLocks noGrp="1"/>
          </p:cNvSpPr>
          <p:nvPr>
            <p:ph type="ctrTitle"/>
          </p:nvPr>
        </p:nvSpPr>
        <p:spPr>
          <a:xfrm>
            <a:off x="1403648" y="2276872"/>
            <a:ext cx="6120680" cy="1793167"/>
          </a:xfrm>
        </p:spPr>
        <p:txBody>
          <a:bodyPr/>
          <a:lstStyle/>
          <a:p>
            <a:pPr marL="182880" indent="0">
              <a:buNone/>
            </a:pPr>
            <a:r>
              <a:rPr lang="es-ES" dirty="0" smtClean="0"/>
              <a:t>¿Qué es una Hoja de Cálculo?</a:t>
            </a:r>
            <a:endParaRPr lang="es-ES" dirty="0"/>
          </a:p>
        </p:txBody>
      </p:sp>
    </p:spTree>
    <p:extLst>
      <p:ext uri="{BB962C8B-B14F-4D97-AF65-F5344CB8AC3E}">
        <p14:creationId xmlns:p14="http://schemas.microsoft.com/office/powerpoint/2010/main" val="10712891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345531"/>
            <a:ext cx="8745321" cy="6035797"/>
          </a:xfrm>
          <a:prstGeom prst="rect">
            <a:avLst/>
          </a:prstGeom>
        </p:spPr>
      </p:pic>
    </p:spTree>
    <p:extLst>
      <p:ext uri="{BB962C8B-B14F-4D97-AF65-F5344CB8AC3E}">
        <p14:creationId xmlns:p14="http://schemas.microsoft.com/office/powerpoint/2010/main" val="30395419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1052736"/>
            <a:ext cx="7488832" cy="3170099"/>
          </a:xfrm>
          <a:prstGeom prst="rect">
            <a:avLst/>
          </a:prstGeom>
          <a:noFill/>
        </p:spPr>
        <p:txBody>
          <a:bodyPr wrap="square" rtlCol="0">
            <a:spAutoFit/>
          </a:bodyPr>
          <a:lstStyle/>
          <a:p>
            <a:r>
              <a:rPr lang="es-ES" sz="4000" dirty="0" smtClean="0"/>
              <a:t>Para definir una operación aritmética o formula y se desea que el programa Excel lo realice, se debe comenzar con el signo igual</a:t>
            </a:r>
            <a:endParaRPr lang="es-ES" sz="4000" dirty="0"/>
          </a:p>
        </p:txBody>
      </p:sp>
      <p:sp>
        <p:nvSpPr>
          <p:cNvPr id="10" name="9 Rectángulo redondeado"/>
          <p:cNvSpPr/>
          <p:nvPr/>
        </p:nvSpPr>
        <p:spPr>
          <a:xfrm>
            <a:off x="5148064" y="4077071"/>
            <a:ext cx="3600400" cy="2086491"/>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s-ES"/>
          </a:p>
        </p:txBody>
      </p:sp>
      <p:sp>
        <p:nvSpPr>
          <p:cNvPr id="12" name="11 Elipse"/>
          <p:cNvSpPr/>
          <p:nvPr/>
        </p:nvSpPr>
        <p:spPr>
          <a:xfrm>
            <a:off x="2339752" y="4365104"/>
            <a:ext cx="2160240" cy="115212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s-ES"/>
          </a:p>
        </p:txBody>
      </p:sp>
      <p:sp>
        <p:nvSpPr>
          <p:cNvPr id="3" name="2 CuadroTexto"/>
          <p:cNvSpPr txBox="1"/>
          <p:nvPr/>
        </p:nvSpPr>
        <p:spPr>
          <a:xfrm>
            <a:off x="2051720" y="3717032"/>
            <a:ext cx="2664296" cy="2215991"/>
          </a:xfrm>
          <a:prstGeom prst="rect">
            <a:avLst/>
          </a:prstGeom>
          <a:noFill/>
        </p:spPr>
        <p:txBody>
          <a:bodyPr wrap="square" rtlCol="0">
            <a:spAutoFit/>
          </a:bodyPr>
          <a:lstStyle/>
          <a:p>
            <a:pPr algn="ctr"/>
            <a:r>
              <a:rPr lang="es-ES" sz="13800" b="1" dirty="0" smtClean="0"/>
              <a:t>=</a:t>
            </a:r>
            <a:endParaRPr lang="es-ES" sz="13800" b="1" dirty="0"/>
          </a:p>
        </p:txBody>
      </p:sp>
      <p:sp>
        <p:nvSpPr>
          <p:cNvPr id="4" name="3 Cubo"/>
          <p:cNvSpPr/>
          <p:nvPr/>
        </p:nvSpPr>
        <p:spPr>
          <a:xfrm>
            <a:off x="5580112" y="4573870"/>
            <a:ext cx="1008112" cy="864096"/>
          </a:xfrm>
          <a:prstGeom prst="cub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Flecha derecha"/>
          <p:cNvSpPr/>
          <p:nvPr/>
        </p:nvSpPr>
        <p:spPr>
          <a:xfrm rot="16200000">
            <a:off x="5760132" y="4897907"/>
            <a:ext cx="432048" cy="360040"/>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7" name="6 CuadroTexto"/>
          <p:cNvSpPr txBox="1"/>
          <p:nvPr/>
        </p:nvSpPr>
        <p:spPr>
          <a:xfrm>
            <a:off x="6660232" y="4077072"/>
            <a:ext cx="792088" cy="1569660"/>
          </a:xfrm>
          <a:prstGeom prst="rect">
            <a:avLst/>
          </a:prstGeom>
          <a:noFill/>
        </p:spPr>
        <p:txBody>
          <a:bodyPr wrap="square" rtlCol="0">
            <a:spAutoFit/>
          </a:bodyPr>
          <a:lstStyle/>
          <a:p>
            <a:r>
              <a:rPr lang="es-ES" sz="9600" dirty="0" smtClean="0"/>
              <a:t>+</a:t>
            </a:r>
            <a:endParaRPr lang="es-ES" sz="9600" dirty="0"/>
          </a:p>
        </p:txBody>
      </p:sp>
      <p:sp>
        <p:nvSpPr>
          <p:cNvPr id="8" name="7 Cubo"/>
          <p:cNvSpPr/>
          <p:nvPr/>
        </p:nvSpPr>
        <p:spPr>
          <a:xfrm>
            <a:off x="7445780" y="4573870"/>
            <a:ext cx="1008112" cy="864096"/>
          </a:xfrm>
          <a:prstGeom prst="cub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CuadroTexto"/>
          <p:cNvSpPr txBox="1"/>
          <p:nvPr/>
        </p:nvSpPr>
        <p:spPr>
          <a:xfrm>
            <a:off x="7596336" y="4789894"/>
            <a:ext cx="720080" cy="646331"/>
          </a:xfrm>
          <a:prstGeom prst="rect">
            <a:avLst/>
          </a:prstGeom>
          <a:noFill/>
        </p:spPr>
        <p:txBody>
          <a:bodyPr wrap="square" rtlCol="0">
            <a:spAutoFit/>
          </a:bodyPr>
          <a:lstStyle/>
          <a:p>
            <a:r>
              <a:rPr lang="es-ES" sz="3600" b="1" dirty="0" smtClean="0"/>
              <a:t>0</a:t>
            </a:r>
            <a:endParaRPr lang="es-ES" sz="3600" b="1" dirty="0"/>
          </a:p>
        </p:txBody>
      </p:sp>
      <p:sp>
        <p:nvSpPr>
          <p:cNvPr id="11" name="10 CuadroTexto"/>
          <p:cNvSpPr txBox="1"/>
          <p:nvPr/>
        </p:nvSpPr>
        <p:spPr>
          <a:xfrm>
            <a:off x="5382090" y="5517232"/>
            <a:ext cx="1404156" cy="646331"/>
          </a:xfrm>
          <a:prstGeom prst="rect">
            <a:avLst/>
          </a:prstGeom>
          <a:noFill/>
        </p:spPr>
        <p:txBody>
          <a:bodyPr wrap="square" rtlCol="0">
            <a:spAutoFit/>
          </a:bodyPr>
          <a:lstStyle/>
          <a:p>
            <a:pPr algn="ctr"/>
            <a:r>
              <a:rPr lang="es-ES" dirty="0" smtClean="0"/>
              <a:t>Cambiar</a:t>
            </a:r>
          </a:p>
          <a:p>
            <a:pPr algn="ctr"/>
            <a:r>
              <a:rPr lang="es-ES" dirty="0" err="1" smtClean="0"/>
              <a:t>Shift</a:t>
            </a:r>
            <a:endParaRPr lang="es-ES" dirty="0"/>
          </a:p>
        </p:txBody>
      </p:sp>
    </p:spTree>
    <p:extLst>
      <p:ext uri="{BB962C8B-B14F-4D97-AF65-F5344CB8AC3E}">
        <p14:creationId xmlns:p14="http://schemas.microsoft.com/office/powerpoint/2010/main" val="26595539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411760" y="4509120"/>
            <a:ext cx="3960440" cy="830997"/>
          </a:xfrm>
          <a:prstGeom prst="rect">
            <a:avLst/>
          </a:prstGeom>
          <a:noFill/>
        </p:spPr>
        <p:txBody>
          <a:bodyPr wrap="square" rtlCol="0">
            <a:spAutoFit/>
          </a:bodyPr>
          <a:lstStyle/>
          <a:p>
            <a:r>
              <a:rPr lang="es-ES" sz="4800" b="1" dirty="0" smtClean="0">
                <a:solidFill>
                  <a:schemeClr val="bg2">
                    <a:lumMod val="50000"/>
                  </a:schemeClr>
                </a:solidFill>
              </a:rPr>
              <a:t>Gracias…</a:t>
            </a:r>
            <a:endParaRPr lang="es-ES" sz="4800" b="1" dirty="0">
              <a:solidFill>
                <a:schemeClr val="bg2">
                  <a:lumMod val="50000"/>
                </a:schemeClr>
              </a:solidFill>
            </a:endParaRPr>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888" y="692696"/>
            <a:ext cx="1430882" cy="1380675"/>
          </a:xfrm>
          <a:prstGeom prst="rect">
            <a:avLst/>
          </a:prstGeom>
        </p:spPr>
      </p:pic>
      <p:sp>
        <p:nvSpPr>
          <p:cNvPr id="4" name="3 CuadroTexto"/>
          <p:cNvSpPr txBox="1"/>
          <p:nvPr/>
        </p:nvSpPr>
        <p:spPr>
          <a:xfrm>
            <a:off x="3141118" y="2176171"/>
            <a:ext cx="2294978" cy="369332"/>
          </a:xfrm>
          <a:prstGeom prst="rect">
            <a:avLst/>
          </a:prstGeom>
          <a:noFill/>
        </p:spPr>
        <p:txBody>
          <a:bodyPr wrap="square" rtlCol="0">
            <a:spAutoFit/>
          </a:bodyPr>
          <a:lstStyle/>
          <a:p>
            <a:pPr algn="ctr"/>
            <a:r>
              <a:rPr lang="es-ES" dirty="0" smtClean="0"/>
              <a:t>Microsoft Excel</a:t>
            </a:r>
            <a:endParaRPr lang="es-ES" dirty="0"/>
          </a:p>
        </p:txBody>
      </p:sp>
    </p:spTree>
    <p:extLst>
      <p:ext uri="{BB962C8B-B14F-4D97-AF65-F5344CB8AC3E}">
        <p14:creationId xmlns:p14="http://schemas.microsoft.com/office/powerpoint/2010/main" val="2769922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3"/>
          </p:nvPr>
        </p:nvSpPr>
        <p:spPr>
          <a:xfrm>
            <a:off x="395536" y="836712"/>
            <a:ext cx="8532440" cy="5326415"/>
          </a:xfrm>
        </p:spPr>
        <p:txBody>
          <a:bodyPr>
            <a:noAutofit/>
          </a:bodyPr>
          <a:lstStyle/>
          <a:p>
            <a:pPr marL="45720" indent="0">
              <a:buNone/>
            </a:pPr>
            <a:r>
              <a:rPr lang="es-ES" sz="2400" dirty="0"/>
              <a:t>Una </a:t>
            </a:r>
            <a:r>
              <a:rPr lang="es-ES" sz="3200" b="1" dirty="0">
                <a:solidFill>
                  <a:schemeClr val="tx2"/>
                </a:solidFill>
              </a:rPr>
              <a:t>hoja de cálculo </a:t>
            </a:r>
            <a:r>
              <a:rPr lang="es-ES" sz="2400" dirty="0"/>
              <a:t>(o programa de hojas </a:t>
            </a:r>
            <a:r>
              <a:rPr lang="es-ES" sz="2400" dirty="0" smtClean="0"/>
              <a:t>electrónicas) </a:t>
            </a:r>
            <a:r>
              <a:rPr lang="es-ES" sz="2400" dirty="0"/>
              <a:t>es un software a través del cual se pueden usar datos numéricos y realizar cálculos automáticos de números que están en una tabla. También es posible automatizar cálculos complejos al utilizar una gran cantidad de parámetros y al crear tablas llamadas hojas de trabajo.</a:t>
            </a:r>
          </a:p>
          <a:p>
            <a:pPr marL="45720" indent="0">
              <a:buNone/>
            </a:pPr>
            <a:r>
              <a:rPr lang="es-ES" sz="2400" dirty="0"/>
              <a:t>Además, las hojas de cálculo también pueden producir representaciones gráficas de los datos ingresados</a:t>
            </a:r>
            <a:r>
              <a:rPr lang="es-ES" sz="2400" dirty="0" smtClean="0"/>
              <a:t>:</a:t>
            </a:r>
            <a:endParaRPr lang="es-ES" sz="2400" dirty="0"/>
          </a:p>
          <a:p>
            <a:pPr marL="45720" indent="0">
              <a:buNone/>
            </a:pPr>
            <a:r>
              <a:rPr lang="es-ES" sz="2400" dirty="0"/>
              <a:t>    </a:t>
            </a:r>
            <a:r>
              <a:rPr lang="es-ES" sz="2400" dirty="0" smtClean="0"/>
              <a:t>*histogramas o gráficos estadísticos</a:t>
            </a:r>
            <a:endParaRPr lang="es-ES" sz="2400" dirty="0"/>
          </a:p>
          <a:p>
            <a:pPr marL="45720" indent="0">
              <a:buNone/>
            </a:pPr>
            <a:r>
              <a:rPr lang="es-ES" sz="2400" dirty="0"/>
              <a:t>    </a:t>
            </a:r>
            <a:r>
              <a:rPr lang="es-ES" sz="2400" dirty="0" smtClean="0"/>
              <a:t>*curvas</a:t>
            </a:r>
            <a:endParaRPr lang="es-ES" sz="2400" dirty="0"/>
          </a:p>
          <a:p>
            <a:pPr marL="45720" indent="0">
              <a:buNone/>
            </a:pPr>
            <a:r>
              <a:rPr lang="es-ES" sz="2400" dirty="0"/>
              <a:t>    </a:t>
            </a:r>
            <a:r>
              <a:rPr lang="es-ES" sz="2400" dirty="0" smtClean="0"/>
              <a:t>*cuadros </a:t>
            </a:r>
            <a:r>
              <a:rPr lang="es-ES" sz="2400" dirty="0"/>
              <a:t>de sectores</a:t>
            </a:r>
          </a:p>
          <a:p>
            <a:pPr marL="45720" indent="0">
              <a:buNone/>
            </a:pPr>
            <a:r>
              <a:rPr lang="es-ES" sz="2400" dirty="0"/>
              <a:t>    </a:t>
            </a:r>
            <a:r>
              <a:rPr lang="es-ES" sz="2400" dirty="0" smtClean="0"/>
              <a:t>*etc</a:t>
            </a:r>
            <a:r>
              <a:rPr lang="es-ES" sz="2400" dirty="0" smtClean="0"/>
              <a:t>...</a:t>
            </a:r>
            <a:endParaRPr lang="es-ES" sz="2400"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304" y="5267998"/>
            <a:ext cx="908497" cy="876619"/>
          </a:xfrm>
          <a:prstGeom prst="rect">
            <a:avLst/>
          </a:prstGeom>
        </p:spPr>
      </p:pic>
    </p:spTree>
    <p:extLst>
      <p:ext uri="{BB962C8B-B14F-4D97-AF65-F5344CB8AC3E}">
        <p14:creationId xmlns:p14="http://schemas.microsoft.com/office/powerpoint/2010/main" val="1662855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94810" y="3140968"/>
            <a:ext cx="7704856" cy="3159326"/>
          </a:xfrm>
          <a:prstGeom prst="rect">
            <a:avLst/>
          </a:prstGeom>
        </p:spPr>
        <p:txBody>
          <a:bodyPr vert="horz" lIns="91440" tIns="45720" rIns="91440" bIns="45720" rtlCol="0">
            <a:noAutofit/>
          </a:bodyPr>
          <a:lstStyle>
            <a:lvl1pPr marL="45720" indent="0">
              <a:spcBef>
                <a:spcPct val="20000"/>
              </a:spcBef>
              <a:spcAft>
                <a:spcPts val="300"/>
              </a:spcAft>
              <a:buClr>
                <a:schemeClr val="accent6">
                  <a:lumMod val="75000"/>
                </a:schemeClr>
              </a:buClr>
              <a:buSzPct val="130000"/>
              <a:buFont typeface="Georgia" pitchFamily="18" charset="0"/>
              <a:buNone/>
              <a:defRPr sz="2400">
                <a:solidFill>
                  <a:schemeClr val="tx1">
                    <a:lumMod val="75000"/>
                    <a:lumOff val="25000"/>
                  </a:schemeClr>
                </a:solidFill>
              </a:defRPr>
            </a:lvl1pPr>
            <a:lvl2pPr marL="548640" indent="-182880">
              <a:spcBef>
                <a:spcPct val="20000"/>
              </a:spcBef>
              <a:spcAft>
                <a:spcPts val="300"/>
              </a:spcAft>
              <a:buClr>
                <a:schemeClr val="accent6">
                  <a:lumMod val="75000"/>
                </a:schemeClr>
              </a:buClr>
              <a:buSzPct val="130000"/>
              <a:buFont typeface="Georgia" pitchFamily="18" charset="0"/>
              <a:buChar char="*"/>
              <a:defRPr sz="2000">
                <a:solidFill>
                  <a:schemeClr val="tx1">
                    <a:lumMod val="75000"/>
                    <a:lumOff val="25000"/>
                  </a:schemeClr>
                </a:solidFill>
              </a:defRPr>
            </a:lvl2pPr>
            <a:lvl3pPr marL="822960" indent="-182880">
              <a:spcBef>
                <a:spcPct val="20000"/>
              </a:spcBef>
              <a:spcAft>
                <a:spcPts val="300"/>
              </a:spcAft>
              <a:buClr>
                <a:schemeClr val="accent6">
                  <a:lumMod val="75000"/>
                </a:schemeClr>
              </a:buClr>
              <a:buSzPct val="130000"/>
              <a:buFont typeface="Georgia" pitchFamily="18" charset="0"/>
              <a:buChar char="*"/>
              <a:defRPr>
                <a:solidFill>
                  <a:schemeClr val="tx1">
                    <a:lumMod val="75000"/>
                    <a:lumOff val="25000"/>
                  </a:schemeClr>
                </a:solidFill>
              </a:defRPr>
            </a:lvl3pPr>
            <a:lvl4pPr marL="1097280" indent="-182880">
              <a:spcBef>
                <a:spcPct val="20000"/>
              </a:spcBef>
              <a:spcAft>
                <a:spcPts val="300"/>
              </a:spcAft>
              <a:buClr>
                <a:schemeClr val="accent6">
                  <a:lumMod val="75000"/>
                </a:schemeClr>
              </a:buClr>
              <a:buSzPct val="130000"/>
              <a:buFont typeface="Georgia" pitchFamily="18" charset="0"/>
              <a:buChar char="*"/>
              <a:defRPr sz="1600">
                <a:solidFill>
                  <a:schemeClr val="tx1">
                    <a:lumMod val="75000"/>
                    <a:lumOff val="25000"/>
                  </a:schemeClr>
                </a:solidFill>
              </a:defRPr>
            </a:lvl4pPr>
            <a:lvl5pPr marL="1389888" indent="-182880">
              <a:spcBef>
                <a:spcPct val="20000"/>
              </a:spcBef>
              <a:spcAft>
                <a:spcPts val="300"/>
              </a:spcAft>
              <a:buClr>
                <a:schemeClr val="accent6">
                  <a:lumMod val="75000"/>
                </a:schemeClr>
              </a:buClr>
              <a:buSzPct val="130000"/>
              <a:buFont typeface="Georgia" pitchFamily="18" charset="0"/>
              <a:buChar char="*"/>
              <a:defRPr sz="1400">
                <a:solidFill>
                  <a:schemeClr val="tx1">
                    <a:lumMod val="75000"/>
                    <a:lumOff val="25000"/>
                  </a:schemeClr>
                </a:solidFill>
              </a:defRPr>
            </a:lvl5pPr>
            <a:lvl6pPr marL="1664208" indent="-182880">
              <a:spcBef>
                <a:spcPct val="20000"/>
              </a:spcBef>
              <a:spcAft>
                <a:spcPts val="300"/>
              </a:spcAft>
              <a:buClr>
                <a:schemeClr val="accent6">
                  <a:lumMod val="75000"/>
                </a:schemeClr>
              </a:buClr>
              <a:buSzPct val="130000"/>
              <a:buFont typeface="Georgia" pitchFamily="18" charset="0"/>
              <a:buChar char="*"/>
              <a:defRPr sz="1400">
                <a:solidFill>
                  <a:schemeClr val="tx1">
                    <a:lumMod val="75000"/>
                    <a:lumOff val="25000"/>
                  </a:schemeClr>
                </a:solidFill>
              </a:defRPr>
            </a:lvl6pPr>
            <a:lvl7pPr marL="1965960" indent="-182880">
              <a:spcBef>
                <a:spcPct val="20000"/>
              </a:spcBef>
              <a:spcAft>
                <a:spcPts val="300"/>
              </a:spcAft>
              <a:buClr>
                <a:schemeClr val="accent6">
                  <a:lumMod val="75000"/>
                </a:schemeClr>
              </a:buClr>
              <a:buSzPct val="130000"/>
              <a:buFont typeface="Georgia" pitchFamily="18" charset="0"/>
              <a:buChar char="*"/>
              <a:defRPr sz="1400">
                <a:solidFill>
                  <a:schemeClr val="tx1">
                    <a:lumMod val="75000"/>
                    <a:lumOff val="25000"/>
                  </a:schemeClr>
                </a:solidFill>
              </a:defRPr>
            </a:lvl7pPr>
            <a:lvl8pPr marL="2286000" indent="-182880">
              <a:spcBef>
                <a:spcPct val="20000"/>
              </a:spcBef>
              <a:spcAft>
                <a:spcPts val="300"/>
              </a:spcAft>
              <a:buClr>
                <a:schemeClr val="accent6">
                  <a:lumMod val="75000"/>
                </a:schemeClr>
              </a:buClr>
              <a:buSzPct val="130000"/>
              <a:buFont typeface="Georgia" pitchFamily="18" charset="0"/>
              <a:buChar char="*"/>
              <a:defRPr sz="1400">
                <a:solidFill>
                  <a:schemeClr val="tx1">
                    <a:lumMod val="75000"/>
                    <a:lumOff val="25000"/>
                  </a:schemeClr>
                </a:solidFill>
              </a:defRPr>
            </a:lvl8pPr>
            <a:lvl9pPr marL="2587752" indent="-182880">
              <a:spcBef>
                <a:spcPct val="20000"/>
              </a:spcBef>
              <a:spcAft>
                <a:spcPts val="300"/>
              </a:spcAft>
              <a:buClr>
                <a:schemeClr val="accent6">
                  <a:lumMod val="75000"/>
                </a:schemeClr>
              </a:buClr>
              <a:buSzPct val="130000"/>
              <a:buFont typeface="Georgia" pitchFamily="18" charset="0"/>
              <a:buChar char="*"/>
              <a:defRPr sz="1400">
                <a:solidFill>
                  <a:schemeClr val="tx1">
                    <a:lumMod val="75000"/>
                    <a:lumOff val="25000"/>
                  </a:schemeClr>
                </a:solidFill>
              </a:defRPr>
            </a:lvl9pPr>
          </a:lstStyle>
          <a:p>
            <a:r>
              <a:rPr lang="es-ES" sz="2800" dirty="0"/>
              <a:t>Por lo tanto, la hoja de cálculo es una herramienta multiuso que sirve tanto para actividades de oficina, que implican la organización de grandes cantidades de datos, como para niveles estratégicos y de toma de decisiones al crear representaciones gráficas de la información sintetizada.</a:t>
            </a:r>
          </a:p>
          <a:p>
            <a:endParaRPr lang="es-ES" sz="2800" dirty="0"/>
          </a:p>
        </p:txBody>
      </p:sp>
      <p:pic>
        <p:nvPicPr>
          <p:cNvPr id="3" name="2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986358"/>
            <a:ext cx="1430882" cy="1380675"/>
          </a:xfrm>
          <a:prstGeom prst="rect">
            <a:avLst/>
          </a:prstGeom>
        </p:spPr>
      </p:pic>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0192" y="332656"/>
            <a:ext cx="2130414" cy="2688081"/>
          </a:xfrm>
          <a:prstGeom prst="rect">
            <a:avLst/>
          </a:prstGeom>
        </p:spPr>
      </p:pic>
    </p:spTree>
    <p:extLst>
      <p:ext uri="{BB962C8B-B14F-4D97-AF65-F5344CB8AC3E}">
        <p14:creationId xmlns:p14="http://schemas.microsoft.com/office/powerpoint/2010/main" val="3306875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71600" y="116632"/>
            <a:ext cx="7272808" cy="1008112"/>
          </a:xfrm>
        </p:spPr>
        <p:txBody>
          <a:bodyPr>
            <a:normAutofit fontScale="90000"/>
          </a:bodyPr>
          <a:lstStyle/>
          <a:p>
            <a:pPr marL="0" indent="0">
              <a:buNone/>
            </a:pPr>
            <a:r>
              <a:rPr lang="es-ES" dirty="0" smtClean="0"/>
              <a:t>Hojas de cálculo principales</a:t>
            </a:r>
            <a:endParaRPr lang="es-ES" dirty="0"/>
          </a:p>
        </p:txBody>
      </p:sp>
      <p:sp>
        <p:nvSpPr>
          <p:cNvPr id="3" name="2 Marcador de contenido"/>
          <p:cNvSpPr>
            <a:spLocks noGrp="1"/>
          </p:cNvSpPr>
          <p:nvPr>
            <p:ph sz="quarter" idx="13"/>
          </p:nvPr>
        </p:nvSpPr>
        <p:spPr>
          <a:xfrm>
            <a:off x="395536" y="980728"/>
            <a:ext cx="8424936" cy="5616624"/>
          </a:xfrm>
        </p:spPr>
        <p:txBody>
          <a:bodyPr>
            <a:noAutofit/>
          </a:bodyPr>
          <a:lstStyle/>
          <a:p>
            <a:pPr marL="45720" indent="0">
              <a:buNone/>
            </a:pPr>
            <a:r>
              <a:rPr lang="es-ES" sz="2400" dirty="0"/>
              <a:t>Las compañías de software han creado muchas hojas de cálculo. Las más importantes son:</a:t>
            </a:r>
          </a:p>
          <a:p>
            <a:pPr marL="45720" indent="0">
              <a:buNone/>
            </a:pPr>
            <a:endParaRPr lang="es-ES" sz="1200" dirty="0"/>
          </a:p>
          <a:p>
            <a:pPr marL="45720" indent="0">
              <a:buNone/>
            </a:pPr>
            <a:r>
              <a:rPr lang="es-ES" sz="2400" dirty="0"/>
              <a:t>    Microsoft Excel: paquete de oficina Microsoft Office.</a:t>
            </a:r>
          </a:p>
          <a:p>
            <a:pPr marL="45720" indent="0">
              <a:buNone/>
            </a:pPr>
            <a:r>
              <a:rPr lang="es-ES" sz="2400" dirty="0"/>
              <a:t>    </a:t>
            </a:r>
            <a:r>
              <a:rPr lang="es-ES" sz="2400" dirty="0" err="1"/>
              <a:t>Sun</a:t>
            </a:r>
            <a:r>
              <a:rPr lang="es-ES" sz="2400" dirty="0"/>
              <a:t>: </a:t>
            </a:r>
            <a:r>
              <a:rPr lang="es-ES" sz="2400" dirty="0" err="1"/>
              <a:t>StarOffice</a:t>
            </a:r>
            <a:r>
              <a:rPr lang="es-ES" sz="2400" dirty="0"/>
              <a:t> </a:t>
            </a:r>
            <a:r>
              <a:rPr lang="es-ES" sz="2400" dirty="0" err="1"/>
              <a:t>Calc</a:t>
            </a:r>
            <a:r>
              <a:rPr lang="es-ES" sz="2400" dirty="0"/>
              <a:t>, paquete </a:t>
            </a:r>
            <a:r>
              <a:rPr lang="es-ES" sz="2400" dirty="0" err="1"/>
              <a:t>StarOffice</a:t>
            </a:r>
            <a:r>
              <a:rPr lang="es-ES" sz="2400" dirty="0"/>
              <a:t>.</a:t>
            </a:r>
          </a:p>
          <a:p>
            <a:pPr marL="45720" indent="0">
              <a:buNone/>
            </a:pPr>
            <a:r>
              <a:rPr lang="es-ES" sz="2400" dirty="0"/>
              <a:t>    </a:t>
            </a:r>
            <a:r>
              <a:rPr lang="es-ES" sz="2400" dirty="0" err="1"/>
              <a:t>OpenCalc</a:t>
            </a:r>
            <a:r>
              <a:rPr lang="es-ES" sz="2400" dirty="0"/>
              <a:t>: paquete </a:t>
            </a:r>
            <a:r>
              <a:rPr lang="es-ES" sz="2400" dirty="0" err="1"/>
              <a:t>OpenOffice</a:t>
            </a:r>
            <a:r>
              <a:rPr lang="es-ES" sz="2400" dirty="0"/>
              <a:t>.</a:t>
            </a:r>
          </a:p>
          <a:p>
            <a:pPr marL="45720" indent="0">
              <a:buNone/>
            </a:pPr>
            <a:r>
              <a:rPr lang="es-ES" sz="2400" dirty="0"/>
              <a:t>    IBM/Lotus 1-2-3: paquete </a:t>
            </a:r>
            <a:r>
              <a:rPr lang="es-ES" sz="2400" dirty="0" err="1"/>
              <a:t>SmartSuite</a:t>
            </a:r>
            <a:r>
              <a:rPr lang="es-ES" sz="2400" dirty="0"/>
              <a:t>.</a:t>
            </a:r>
          </a:p>
          <a:p>
            <a:pPr marL="45720" indent="0">
              <a:buNone/>
            </a:pPr>
            <a:r>
              <a:rPr lang="es-ES" sz="2400" dirty="0"/>
              <a:t>    Corel </a:t>
            </a:r>
            <a:r>
              <a:rPr lang="es-ES" sz="2400" dirty="0" err="1"/>
              <a:t>Quattro</a:t>
            </a:r>
            <a:r>
              <a:rPr lang="es-ES" sz="2400" dirty="0"/>
              <a:t> Pro: paquete WordPerfect.</a:t>
            </a:r>
          </a:p>
          <a:p>
            <a:pPr marL="45720" indent="0">
              <a:buNone/>
            </a:pPr>
            <a:r>
              <a:rPr lang="es-ES" sz="2400" dirty="0"/>
              <a:t>    </a:t>
            </a:r>
            <a:r>
              <a:rPr lang="es-ES" sz="2400" dirty="0" err="1"/>
              <a:t>KSpread</a:t>
            </a:r>
            <a:r>
              <a:rPr lang="es-ES" sz="2400" dirty="0"/>
              <a:t>: paquete </a:t>
            </a:r>
            <a:r>
              <a:rPr lang="es-ES" sz="2400" dirty="0" err="1"/>
              <a:t>KOffice</a:t>
            </a:r>
            <a:r>
              <a:rPr lang="es-ES" sz="2400" dirty="0"/>
              <a:t>, paquete gratuito de Linux.</a:t>
            </a:r>
          </a:p>
          <a:p>
            <a:pPr marL="45720" indent="0">
              <a:buNone/>
            </a:pPr>
            <a:endParaRPr lang="es-ES" sz="1200" dirty="0"/>
          </a:p>
          <a:p>
            <a:pPr marL="45720" indent="0">
              <a:buNone/>
            </a:pPr>
            <a:r>
              <a:rPr lang="es-ES" sz="2400" dirty="0"/>
              <a:t>Los ejemplos del siguiente artículo se basan en la hoja de cálculo de </a:t>
            </a:r>
            <a:r>
              <a:rPr lang="es-ES" sz="2400" b="1" dirty="0">
                <a:solidFill>
                  <a:schemeClr val="accent6">
                    <a:lumMod val="50000"/>
                  </a:schemeClr>
                </a:solidFill>
              </a:rPr>
              <a:t>Microsoft Excel</a:t>
            </a:r>
            <a:r>
              <a:rPr lang="es-ES" sz="2400" dirty="0"/>
              <a:t> pero las otras hojas de cálculo contienen las mismas funcionalidades.</a:t>
            </a:r>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132856"/>
            <a:ext cx="460738" cy="444571"/>
          </a:xfrm>
          <a:prstGeom prst="rect">
            <a:avLst/>
          </a:prstGeom>
        </p:spPr>
      </p:pic>
    </p:spTree>
    <p:extLst>
      <p:ext uri="{BB962C8B-B14F-4D97-AF65-F5344CB8AC3E}">
        <p14:creationId xmlns:p14="http://schemas.microsoft.com/office/powerpoint/2010/main" val="102553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03648" y="116632"/>
            <a:ext cx="6512511" cy="936104"/>
          </a:xfrm>
        </p:spPr>
        <p:txBody>
          <a:bodyPr/>
          <a:lstStyle/>
          <a:p>
            <a:pPr marL="0" indent="0">
              <a:buNone/>
            </a:pPr>
            <a:r>
              <a:rPr lang="es-ES" dirty="0" smtClean="0"/>
              <a:t>Definición</a:t>
            </a:r>
            <a:endParaRPr lang="es-ES" dirty="0"/>
          </a:p>
        </p:txBody>
      </p:sp>
      <p:sp>
        <p:nvSpPr>
          <p:cNvPr id="3" name="2 Marcador de contenido"/>
          <p:cNvSpPr>
            <a:spLocks noGrp="1"/>
          </p:cNvSpPr>
          <p:nvPr>
            <p:ph sz="quarter" idx="13"/>
          </p:nvPr>
        </p:nvSpPr>
        <p:spPr>
          <a:xfrm>
            <a:off x="395536" y="1124744"/>
            <a:ext cx="8496944" cy="5256584"/>
          </a:xfrm>
        </p:spPr>
        <p:txBody>
          <a:bodyPr>
            <a:noAutofit/>
          </a:bodyPr>
          <a:lstStyle/>
          <a:p>
            <a:r>
              <a:rPr lang="es-ES" sz="2400" dirty="0" smtClean="0"/>
              <a:t>Se define como una matriz formada por </a:t>
            </a:r>
            <a:r>
              <a:rPr lang="es-ES" sz="2400" b="1" dirty="0">
                <a:solidFill>
                  <a:schemeClr val="bg2">
                    <a:lumMod val="25000"/>
                  </a:schemeClr>
                </a:solidFill>
              </a:rPr>
              <a:t>columnas</a:t>
            </a:r>
            <a:r>
              <a:rPr lang="es-ES" sz="2400" dirty="0" smtClean="0"/>
              <a:t> y </a:t>
            </a:r>
            <a:r>
              <a:rPr lang="es-ES" sz="2400" b="1" dirty="0">
                <a:solidFill>
                  <a:schemeClr val="bg2">
                    <a:lumMod val="25000"/>
                  </a:schemeClr>
                </a:solidFill>
              </a:rPr>
              <a:t>filas</a:t>
            </a:r>
          </a:p>
          <a:p>
            <a:r>
              <a:rPr lang="es-ES" sz="2400" dirty="0" smtClean="0"/>
              <a:t>Las columnas están rotuladas con letras (A, B, C, D, E,…).</a:t>
            </a:r>
          </a:p>
          <a:p>
            <a:r>
              <a:rPr lang="es-ES" sz="2400" dirty="0" smtClean="0"/>
              <a:t>Las filas están rotulas con números (1, 2, 3,4,..).</a:t>
            </a:r>
          </a:p>
          <a:p>
            <a:r>
              <a:rPr lang="es-ES" sz="2400" dirty="0" smtClean="0"/>
              <a:t>La intersección de una fila y una columna se llama </a:t>
            </a:r>
            <a:r>
              <a:rPr lang="es-ES" sz="2400" b="1" dirty="0" smtClean="0">
                <a:solidFill>
                  <a:schemeClr val="bg2">
                    <a:lumMod val="25000"/>
                  </a:schemeClr>
                </a:solidFill>
              </a:rPr>
              <a:t>celda</a:t>
            </a:r>
            <a:r>
              <a:rPr lang="es-ES" sz="2400" dirty="0" smtClean="0"/>
              <a:t>.</a:t>
            </a:r>
          </a:p>
          <a:p>
            <a:r>
              <a:rPr lang="es-ES" sz="2400" dirty="0" smtClean="0"/>
              <a:t>Las celdas están relacionada permitiendo hacer cálculos manuales o automáticos, escribir textos, editarlos y copiar fórmulas.</a:t>
            </a:r>
          </a:p>
          <a:p>
            <a:r>
              <a:rPr lang="es-ES" sz="2400" dirty="0" smtClean="0"/>
              <a:t>Cada celda tiene como </a:t>
            </a:r>
            <a:r>
              <a:rPr lang="es-ES" sz="2400" b="1" dirty="0">
                <a:solidFill>
                  <a:schemeClr val="bg2">
                    <a:lumMod val="25000"/>
                  </a:schemeClr>
                </a:solidFill>
              </a:rPr>
              <a:t>dirección</a:t>
            </a:r>
            <a:r>
              <a:rPr lang="es-ES" sz="2400" dirty="0" smtClean="0"/>
              <a:t> la letra de la columna y el número de la fila.</a:t>
            </a:r>
          </a:p>
          <a:p>
            <a:r>
              <a:rPr lang="es-ES" sz="2400" dirty="0" smtClean="0"/>
              <a:t>En cada celda se puede introducir: textos o entradas alfanuméricas, entradas numéricas, fórmulas o expresiones (funciones).</a:t>
            </a:r>
          </a:p>
          <a:p>
            <a:endParaRPr lang="es-ES" sz="2400" dirty="0"/>
          </a:p>
        </p:txBody>
      </p:sp>
    </p:spTree>
    <p:extLst>
      <p:ext uri="{BB962C8B-B14F-4D97-AF65-F5344CB8AC3E}">
        <p14:creationId xmlns:p14="http://schemas.microsoft.com/office/powerpoint/2010/main" val="37468816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605" y="351564"/>
            <a:ext cx="8573867" cy="63225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Llamada rectangular redondeada"/>
          <p:cNvSpPr/>
          <p:nvPr/>
        </p:nvSpPr>
        <p:spPr>
          <a:xfrm>
            <a:off x="6444208" y="1844824"/>
            <a:ext cx="1944216" cy="432048"/>
          </a:xfrm>
          <a:prstGeom prst="wedgeRoundRectCallout">
            <a:avLst>
              <a:gd name="adj1" fmla="val -45612"/>
              <a:gd name="adj2" fmla="val -207781"/>
              <a:gd name="adj3" fmla="val 16667"/>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600" dirty="0" smtClean="0"/>
              <a:t>Cinta de menú</a:t>
            </a:r>
            <a:endParaRPr lang="es-ES" sz="1600" dirty="0"/>
          </a:p>
        </p:txBody>
      </p:sp>
      <p:sp>
        <p:nvSpPr>
          <p:cNvPr id="6" name="5 Llamada rectangular redondeada"/>
          <p:cNvSpPr/>
          <p:nvPr/>
        </p:nvSpPr>
        <p:spPr>
          <a:xfrm>
            <a:off x="4533538" y="1988840"/>
            <a:ext cx="1694646" cy="792088"/>
          </a:xfrm>
          <a:prstGeom prst="wedgeRoundRectCallout">
            <a:avLst>
              <a:gd name="adj1" fmla="val -34806"/>
              <a:gd name="adj2" fmla="val -92728"/>
              <a:gd name="adj3" fmla="val 16667"/>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600" dirty="0" smtClean="0"/>
              <a:t>Columna</a:t>
            </a:r>
          </a:p>
          <a:p>
            <a:pPr algn="ctr"/>
            <a:r>
              <a:rPr lang="es-ES" sz="1600" dirty="0" smtClean="0"/>
              <a:t>Rotulada con letra</a:t>
            </a:r>
            <a:endParaRPr lang="es-ES" sz="1600" dirty="0"/>
          </a:p>
        </p:txBody>
      </p:sp>
      <p:sp>
        <p:nvSpPr>
          <p:cNvPr id="7" name="6 Llamada rectangular redondeada"/>
          <p:cNvSpPr/>
          <p:nvPr/>
        </p:nvSpPr>
        <p:spPr>
          <a:xfrm>
            <a:off x="1043608" y="4041068"/>
            <a:ext cx="1694646" cy="792088"/>
          </a:xfrm>
          <a:prstGeom prst="wedgeRoundRectCallout">
            <a:avLst>
              <a:gd name="adj1" fmla="val -86584"/>
              <a:gd name="adj2" fmla="val -39088"/>
              <a:gd name="adj3" fmla="val 16667"/>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600" dirty="0" smtClean="0"/>
              <a:t>Fila</a:t>
            </a:r>
          </a:p>
          <a:p>
            <a:pPr algn="ctr"/>
            <a:r>
              <a:rPr lang="es-ES" sz="1600" dirty="0" smtClean="0"/>
              <a:t>Rotulada con número</a:t>
            </a:r>
            <a:endParaRPr lang="es-ES" sz="1600" dirty="0"/>
          </a:p>
        </p:txBody>
      </p:sp>
      <p:sp>
        <p:nvSpPr>
          <p:cNvPr id="8" name="7 Llamada rectangular redondeada"/>
          <p:cNvSpPr/>
          <p:nvPr/>
        </p:nvSpPr>
        <p:spPr>
          <a:xfrm>
            <a:off x="1115616" y="2636912"/>
            <a:ext cx="2126694" cy="792088"/>
          </a:xfrm>
          <a:prstGeom prst="wedgeRoundRectCallout">
            <a:avLst>
              <a:gd name="adj1" fmla="val -13500"/>
              <a:gd name="adj2" fmla="val -86897"/>
              <a:gd name="adj3" fmla="val 16667"/>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600" dirty="0" smtClean="0"/>
              <a:t>Celda</a:t>
            </a:r>
          </a:p>
          <a:p>
            <a:pPr algn="ctr"/>
            <a:r>
              <a:rPr lang="es-ES" sz="1600" dirty="0" smtClean="0"/>
              <a:t>Dirección </a:t>
            </a:r>
            <a:r>
              <a:rPr lang="es-ES" sz="1600" dirty="0" err="1" smtClean="0"/>
              <a:t>columna,fila</a:t>
            </a:r>
            <a:r>
              <a:rPr lang="es-ES" sz="1600" dirty="0" smtClean="0"/>
              <a:t> (C5) </a:t>
            </a:r>
            <a:endParaRPr lang="es-ES" sz="1600" dirty="0"/>
          </a:p>
        </p:txBody>
      </p:sp>
      <p:sp>
        <p:nvSpPr>
          <p:cNvPr id="9" name="8 Llamada rectangular redondeada"/>
          <p:cNvSpPr/>
          <p:nvPr/>
        </p:nvSpPr>
        <p:spPr>
          <a:xfrm>
            <a:off x="2411760" y="1842375"/>
            <a:ext cx="1944216" cy="432048"/>
          </a:xfrm>
          <a:prstGeom prst="wedgeRoundRectCallout">
            <a:avLst>
              <a:gd name="adj1" fmla="val -53213"/>
              <a:gd name="adj2" fmla="val -139371"/>
              <a:gd name="adj3" fmla="val 16667"/>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600" dirty="0" smtClean="0"/>
              <a:t>Barra de fórmulas</a:t>
            </a:r>
            <a:endParaRPr lang="es-ES" sz="1600" dirty="0"/>
          </a:p>
        </p:txBody>
      </p:sp>
      <p:sp>
        <p:nvSpPr>
          <p:cNvPr id="10" name="9 Llamada rectangular redondeada"/>
          <p:cNvSpPr/>
          <p:nvPr/>
        </p:nvSpPr>
        <p:spPr>
          <a:xfrm>
            <a:off x="1331640" y="5733256"/>
            <a:ext cx="1910670" cy="432048"/>
          </a:xfrm>
          <a:prstGeom prst="wedgeRoundRectCallout">
            <a:avLst>
              <a:gd name="adj1" fmla="val -58493"/>
              <a:gd name="adj2" fmla="val 84710"/>
              <a:gd name="adj3" fmla="val 16667"/>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ES" sz="1600" dirty="0" smtClean="0"/>
              <a:t>Hojas de trabajo</a:t>
            </a:r>
            <a:endParaRPr lang="es-ES" sz="1600" dirty="0"/>
          </a:p>
        </p:txBody>
      </p:sp>
    </p:spTree>
    <p:extLst>
      <p:ext uri="{BB962C8B-B14F-4D97-AF65-F5344CB8AC3E}">
        <p14:creationId xmlns:p14="http://schemas.microsoft.com/office/powerpoint/2010/main" val="9045990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568952" cy="631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40380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651" y="404664"/>
            <a:ext cx="8424936" cy="62126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48939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476672"/>
            <a:ext cx="8450977" cy="5832648"/>
          </a:xfrm>
          <a:prstGeom prst="rect">
            <a:avLst/>
          </a:prstGeom>
        </p:spPr>
      </p:pic>
    </p:spTree>
    <p:extLst>
      <p:ext uri="{BB962C8B-B14F-4D97-AF65-F5344CB8AC3E}">
        <p14:creationId xmlns:p14="http://schemas.microsoft.com/office/powerpoint/2010/main" val="495415252"/>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202</TotalTime>
  <Words>416</Words>
  <Application>Microsoft Office PowerPoint</Application>
  <PresentationFormat>Presentación en pantalla (4:3)</PresentationFormat>
  <Paragraphs>45</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Transmisión de listas</vt:lpstr>
      <vt:lpstr>¿Qué es una Hoja de Cálculo?</vt:lpstr>
      <vt:lpstr>Presentación de PowerPoint</vt:lpstr>
      <vt:lpstr>Presentación de PowerPoint</vt:lpstr>
      <vt:lpstr>Hojas de cálculo principales</vt:lpstr>
      <vt:lpstr>Definición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elucala</dc:creator>
  <cp:lastModifiedBy>joseluis</cp:lastModifiedBy>
  <cp:revision>31</cp:revision>
  <cp:lastPrinted>2012-10-24T18:26:55Z</cp:lastPrinted>
  <dcterms:created xsi:type="dcterms:W3CDTF">2011-08-07T04:52:48Z</dcterms:created>
  <dcterms:modified xsi:type="dcterms:W3CDTF">2014-08-13T15:21:38Z</dcterms:modified>
</cp:coreProperties>
</file>