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5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E5E1AA-E7CD-4560-8CC7-F0CA75AB45FA}" type="datetimeFigureOut">
              <a:rPr lang="es-ES" smtClean="0"/>
              <a:t>03/07/2014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37BBF0C-E36E-4AD9-AEDF-561638BDAF9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776864" cy="45167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7200" b="1" dirty="0" smtClean="0">
                <a:solidFill>
                  <a:schemeClr val="accent6">
                    <a:lumMod val="75000"/>
                  </a:schemeClr>
                </a:solidFill>
                <a:latin typeface="AR CHRISTY" panose="02000000000000000000" pitchFamily="2" charset="0"/>
              </a:rPr>
              <a:t>Utilidad, </a:t>
            </a:r>
            <a:br>
              <a:rPr lang="es-ES" sz="7200" b="1" dirty="0" smtClean="0">
                <a:solidFill>
                  <a:schemeClr val="accent6">
                    <a:lumMod val="75000"/>
                  </a:schemeClr>
                </a:solidFill>
                <a:latin typeface="AR CHRISTY" panose="02000000000000000000" pitchFamily="2" charset="0"/>
              </a:rPr>
            </a:br>
            <a:r>
              <a:rPr lang="es-ES" sz="7200" b="1" dirty="0" smtClean="0">
                <a:solidFill>
                  <a:schemeClr val="accent6">
                    <a:lumMod val="75000"/>
                  </a:schemeClr>
                </a:solidFill>
                <a:latin typeface="AR CHRISTY" panose="02000000000000000000" pitchFamily="2" charset="0"/>
              </a:rPr>
              <a:t>Precio de Venta, </a:t>
            </a:r>
            <a:r>
              <a:rPr lang="es-ES" sz="7200" b="1" dirty="0" smtClean="0">
                <a:solidFill>
                  <a:schemeClr val="accent6">
                    <a:lumMod val="75000"/>
                  </a:schemeClr>
                </a:solidFill>
                <a:latin typeface="AR CHRISTY" panose="02000000000000000000" pitchFamily="2" charset="0"/>
              </a:rPr>
              <a:t/>
            </a:r>
            <a:br>
              <a:rPr lang="es-ES" sz="7200" b="1" dirty="0" smtClean="0">
                <a:solidFill>
                  <a:schemeClr val="accent6">
                    <a:lumMod val="75000"/>
                  </a:schemeClr>
                </a:solidFill>
                <a:latin typeface="AR CHRISTY" panose="02000000000000000000" pitchFamily="2" charset="0"/>
              </a:rPr>
            </a:br>
            <a:r>
              <a:rPr lang="es-ES" sz="7200" b="1" dirty="0" smtClean="0">
                <a:solidFill>
                  <a:schemeClr val="accent6">
                    <a:lumMod val="75000"/>
                  </a:schemeClr>
                </a:solidFill>
                <a:latin typeface="AR CHRISTY" panose="02000000000000000000" pitchFamily="2" charset="0"/>
              </a:rPr>
              <a:t>Costos</a:t>
            </a:r>
            <a:r>
              <a:rPr lang="es-ES" sz="7200" b="1" dirty="0" smtClean="0">
                <a:solidFill>
                  <a:schemeClr val="accent6">
                    <a:lumMod val="75000"/>
                  </a:schemeClr>
                </a:solidFill>
                <a:latin typeface="AR CHRISTY" panose="02000000000000000000" pitchFamily="2" charset="0"/>
              </a:rPr>
              <a:t>.</a:t>
            </a:r>
            <a:endParaRPr lang="es-ES" sz="7200" b="1" dirty="0">
              <a:solidFill>
                <a:schemeClr val="accent6">
                  <a:lumMod val="75000"/>
                </a:schemeClr>
              </a:solidFill>
              <a:latin typeface="AR CHRISTY" panose="02000000000000000000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40744" y="5877272"/>
            <a:ext cx="3634566" cy="648072"/>
          </a:xfrm>
        </p:spPr>
        <p:txBody>
          <a:bodyPr>
            <a:normAutofit/>
          </a:bodyPr>
          <a:lstStyle/>
          <a:p>
            <a:r>
              <a:rPr lang="es-E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Solución de problema</a:t>
            </a:r>
            <a:endParaRPr lang="es-E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top10opcionesbinarias.com/blog/wp-content/uploads/2014/02/Estrategia-opcion-binaria-invertir-caf%C3%A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098" y="332656"/>
            <a:ext cx="3526990" cy="2343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56374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38485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  <a:t>PUNTO DE EQUILIBRIO</a:t>
            </a:r>
            <a:endParaRPr lang="es-E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07868" y="1844824"/>
            <a:ext cx="7776864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/>
              <a:t>El punto de equilibrio es aquel nivel de actividad en el que la empresa </a:t>
            </a:r>
            <a:r>
              <a:rPr lang="es-ES" sz="2400" b="1" dirty="0" smtClean="0"/>
              <a:t>ni gana, ni pierde</a:t>
            </a:r>
            <a:r>
              <a:rPr lang="es-ES" sz="2400" dirty="0" smtClean="0"/>
              <a:t> dinero, su beneficio es </a:t>
            </a:r>
            <a:r>
              <a:rPr lang="es-ES" sz="2400" b="1" dirty="0" smtClean="0"/>
              <a:t>cero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400" dirty="0" smtClean="0"/>
              <a:t>Por </a:t>
            </a:r>
            <a:r>
              <a:rPr lang="es-ES" sz="2400" b="1" dirty="0" smtClean="0"/>
              <a:t>debajo de ese nivel </a:t>
            </a:r>
            <a:r>
              <a:rPr lang="es-ES" sz="2400" dirty="0" smtClean="0"/>
              <a:t>de actividad la empresa </a:t>
            </a:r>
            <a:r>
              <a:rPr lang="es-ES" sz="2400" b="1" dirty="0" smtClean="0">
                <a:solidFill>
                  <a:srgbClr val="FF0000"/>
                </a:solidFill>
              </a:rPr>
              <a:t>tendría perdidas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400" dirty="0" smtClean="0"/>
              <a:t>Si el nivel de </a:t>
            </a:r>
            <a:r>
              <a:rPr lang="es-ES" sz="2400" b="1" dirty="0" smtClean="0"/>
              <a:t>actividad fuera superior</a:t>
            </a:r>
            <a:r>
              <a:rPr lang="es-ES" sz="2400" dirty="0" smtClean="0"/>
              <a:t>, la empresa </a:t>
            </a:r>
            <a:r>
              <a:rPr lang="es-ES" sz="2400" b="1" dirty="0" smtClean="0">
                <a:solidFill>
                  <a:srgbClr val="0070C0"/>
                </a:solidFill>
              </a:rPr>
              <a:t>obtendrá beneficios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flipH="1">
            <a:off x="8016680" y="190713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accent6">
                    <a:lumMod val="75000"/>
                  </a:schemeClr>
                </a:solidFill>
              </a:rPr>
              <a:t>RETORNAR</a:t>
            </a:r>
            <a:endParaRPr lang="es-ES" sz="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8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32126" y="1749808"/>
            <a:ext cx="702376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Utilidad = PV (cant) – (CF + CV (cant))</a:t>
            </a:r>
            <a:endParaRPr lang="es-ES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3122838" y="3717032"/>
            <a:ext cx="3042338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3 Grupo"/>
          <p:cNvGrpSpPr/>
          <p:nvPr/>
        </p:nvGrpSpPr>
        <p:grpSpPr>
          <a:xfrm>
            <a:off x="3197899" y="3809968"/>
            <a:ext cx="2774204" cy="1052805"/>
            <a:chOff x="2483768" y="1671191"/>
            <a:chExt cx="2452752" cy="1052805"/>
          </a:xfrm>
        </p:grpSpPr>
        <p:sp>
          <p:nvSpPr>
            <p:cNvPr id="5" name="4 CuadroTexto"/>
            <p:cNvSpPr txBox="1"/>
            <p:nvPr/>
          </p:nvSpPr>
          <p:spPr>
            <a:xfrm>
              <a:off x="2483768" y="1893243"/>
              <a:ext cx="9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Q = </a:t>
              </a:r>
              <a:endParaRPr lang="es-ES" sz="2400" b="1" dirty="0"/>
            </a:p>
          </p:txBody>
        </p:sp>
        <p:cxnSp>
          <p:nvCxnSpPr>
            <p:cNvPr id="6" name="5 Conector recto"/>
            <p:cNvCxnSpPr/>
            <p:nvPr/>
          </p:nvCxnSpPr>
          <p:spPr>
            <a:xfrm>
              <a:off x="3491880" y="2124075"/>
              <a:ext cx="1380976" cy="0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3851920" y="1671191"/>
              <a:ext cx="5940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CF </a:t>
              </a:r>
              <a:endParaRPr lang="es-ES" sz="2400" b="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491880" y="2262331"/>
              <a:ext cx="1444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PV - CV </a:t>
              </a:r>
              <a:endParaRPr lang="es-ES" sz="2400" b="1" dirty="0"/>
            </a:p>
          </p:txBody>
        </p:sp>
      </p:grpSp>
      <p:sp>
        <p:nvSpPr>
          <p:cNvPr id="9" name="8 Elipse">
            <a:hlinkClick r:id="rId2" action="ppaction://hlinksldjump"/>
          </p:cNvPr>
          <p:cNvSpPr/>
          <p:nvPr/>
        </p:nvSpPr>
        <p:spPr>
          <a:xfrm>
            <a:off x="8388424" y="18864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06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764704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 smtClean="0"/>
              <a:t>Un fabricante de Discos Compactos </a:t>
            </a:r>
            <a:r>
              <a:rPr lang="es-PE" sz="3200" dirty="0" err="1" smtClean="0"/>
              <a:t>CDs</a:t>
            </a:r>
            <a:r>
              <a:rPr lang="es-PE" sz="3200" dirty="0" smtClean="0"/>
              <a:t> logra el punto de equilibrio de su </a:t>
            </a:r>
            <a:r>
              <a:rPr lang="es-PE" sz="3200" dirty="0" err="1" smtClean="0"/>
              <a:t>produccion</a:t>
            </a:r>
            <a:r>
              <a:rPr lang="es-PE" sz="3200" dirty="0" smtClean="0"/>
              <a:t> si sus ingresos por ventas son de S/. 180 000,00 al año. Si los costos fijos anuales son de S/. 45 000,00 y cada millar de </a:t>
            </a:r>
            <a:r>
              <a:rPr lang="es-PE" sz="3200" dirty="0" err="1" smtClean="0"/>
              <a:t>CDs</a:t>
            </a:r>
            <a:r>
              <a:rPr lang="es-PE" sz="3200" dirty="0" smtClean="0"/>
              <a:t> se vende a un precio de S/. 30,00.</a:t>
            </a:r>
          </a:p>
          <a:p>
            <a:pPr marL="342900" indent="-342900">
              <a:buAutoNum type="alphaLcParenR"/>
            </a:pPr>
            <a:r>
              <a:rPr lang="es-PE" sz="3200" dirty="0" smtClean="0"/>
              <a:t>Hallar el costo variable de cada millar</a:t>
            </a:r>
          </a:p>
          <a:p>
            <a:pPr marL="342900" indent="-342900">
              <a:buAutoNum type="alphaLcParenR"/>
            </a:pPr>
            <a:r>
              <a:rPr lang="es-PE" sz="3200" dirty="0" smtClean="0"/>
              <a:t>Cuantos millares debe vender si desea ganar S/. 20 000,00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33391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924475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002060"/>
                </a:solidFill>
              </a:rPr>
              <a:t>Enunciado del problema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</a:rPr>
              <a:t>Una empresa cafetalera tiene en sus registros que el costo por el procesamiento (cosecha, secado y molido) de un kilogramo de café es de S/. 1,75; mientras que tiene gastos por alquiler de local de S/. 1200,00, servicio de telefonía S/. 160,00 y por utilización del servicio de agua S/. </a:t>
            </a:r>
            <a:r>
              <a:rPr lang="es-ES" sz="2400" dirty="0" smtClean="0">
                <a:solidFill>
                  <a:schemeClr val="tx1"/>
                </a:solidFill>
              </a:rPr>
              <a:t>140,00</a:t>
            </a:r>
            <a:r>
              <a:rPr lang="es-ES" sz="24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2054" name="Picture 6" descr="http://1.bp.blogspot.com/-kb-zPOgTE88/ULkfUvaG2MI/AAAAAAAAHwY/gh1QCzXCV-o/s1600/taza_de_caf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59" y="260648"/>
            <a:ext cx="685833" cy="5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1.bp.blogspot.com/-kb-zPOgTE88/ULkfUvaG2MI/AAAAAAAAHwY/gh1QCzXCV-o/s1600/taza_de_caf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52010"/>
            <a:ext cx="685833" cy="5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323528" y="3573016"/>
            <a:ext cx="8496944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arenR"/>
            </a:pPr>
            <a:r>
              <a:rPr lang="es-ES" sz="2400" dirty="0" smtClean="0">
                <a:solidFill>
                  <a:schemeClr val="tx1"/>
                </a:solidFill>
              </a:rPr>
              <a:t>Determine el </a:t>
            </a:r>
            <a:r>
              <a:rPr lang="es-ES" sz="2400" b="1" dirty="0" smtClean="0">
                <a:solidFill>
                  <a:schemeClr val="tx1"/>
                </a:solidFill>
              </a:rPr>
              <a:t>precio de venta</a:t>
            </a:r>
            <a:r>
              <a:rPr lang="es-ES" sz="2400" dirty="0" smtClean="0">
                <a:solidFill>
                  <a:schemeClr val="tx1"/>
                </a:solidFill>
              </a:rPr>
              <a:t> de cada kilogramo si se desea vender 1000 kilos y obtener una ganancia de S/. 3000,00</a:t>
            </a:r>
          </a:p>
          <a:p>
            <a:pPr>
              <a:buFont typeface="+mj-lt"/>
              <a:buAutoNum type="alphaLcParenR"/>
            </a:pPr>
            <a:r>
              <a:rPr lang="es-ES" sz="2400" dirty="0" smtClean="0">
                <a:solidFill>
                  <a:schemeClr val="tx1"/>
                </a:solidFill>
              </a:rPr>
              <a:t>Determine el </a:t>
            </a:r>
            <a:r>
              <a:rPr lang="es-ES" sz="2400" b="1" dirty="0" smtClean="0">
                <a:solidFill>
                  <a:schemeClr val="tx1"/>
                </a:solidFill>
              </a:rPr>
              <a:t>punto de equilibrio</a:t>
            </a:r>
            <a:r>
              <a:rPr lang="es-ES" sz="2400" dirty="0" smtClean="0">
                <a:solidFill>
                  <a:schemeClr val="tx1"/>
                </a:solidFill>
              </a:rPr>
              <a:t> si desea vender su café a S/. 4,50.</a:t>
            </a:r>
          </a:p>
          <a:p>
            <a:pPr>
              <a:buFont typeface="+mj-lt"/>
              <a:buAutoNum type="alphaLcParenR"/>
            </a:pPr>
            <a:r>
              <a:rPr lang="es-ES" sz="2400" dirty="0" smtClean="0">
                <a:solidFill>
                  <a:schemeClr val="tx1"/>
                </a:solidFill>
              </a:rPr>
              <a:t>Que </a:t>
            </a:r>
            <a:r>
              <a:rPr lang="es-ES" sz="2400" b="1" dirty="0" smtClean="0">
                <a:solidFill>
                  <a:schemeClr val="tx1"/>
                </a:solidFill>
              </a:rPr>
              <a:t>resultado</a:t>
            </a:r>
            <a:r>
              <a:rPr lang="es-ES" sz="2400" dirty="0" smtClean="0">
                <a:solidFill>
                  <a:schemeClr val="tx1"/>
                </a:solidFill>
              </a:rPr>
              <a:t> obtendría si vende 500 kg a S/. 4,00 cada kilo.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4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Datos que se obtienen de la interpretación del problema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41433" y="155679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CV</a:t>
            </a:r>
            <a:r>
              <a:rPr lang="es-ES" sz="2400" dirty="0" smtClean="0"/>
              <a:t> = 1.75</a:t>
            </a:r>
            <a:endParaRPr lang="es-ES" sz="2400" dirty="0"/>
          </a:p>
        </p:txBody>
      </p:sp>
      <p:grpSp>
        <p:nvGrpSpPr>
          <p:cNvPr id="9" name="8 Grupo"/>
          <p:cNvGrpSpPr/>
          <p:nvPr/>
        </p:nvGrpSpPr>
        <p:grpSpPr>
          <a:xfrm>
            <a:off x="2116806" y="2237963"/>
            <a:ext cx="6487642" cy="1839109"/>
            <a:chOff x="1108694" y="2237963"/>
            <a:chExt cx="6487642" cy="1839109"/>
          </a:xfrm>
        </p:grpSpPr>
        <p:sp>
          <p:nvSpPr>
            <p:cNvPr id="5" name="4 CuadroTexto"/>
            <p:cNvSpPr txBox="1"/>
            <p:nvPr/>
          </p:nvSpPr>
          <p:spPr>
            <a:xfrm>
              <a:off x="1108694" y="2607294"/>
              <a:ext cx="943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CF</a:t>
              </a:r>
              <a:r>
                <a:rPr lang="es-ES" sz="2400" dirty="0" smtClean="0"/>
                <a:t>=</a:t>
              </a:r>
              <a:endParaRPr lang="es-ES" sz="2400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110404" y="2237963"/>
              <a:ext cx="51258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Alquiler del local      = 1200.00</a:t>
              </a:r>
            </a:p>
            <a:p>
              <a:r>
                <a:rPr lang="es-ES" sz="2400" dirty="0" smtClean="0"/>
                <a:t>Servicio de teléfono =   160.00</a:t>
              </a:r>
            </a:p>
            <a:p>
              <a:r>
                <a:rPr lang="es-ES" sz="2400" dirty="0" smtClean="0"/>
                <a:t>Servicio de agua      =   140.00 </a:t>
              </a:r>
              <a:endParaRPr lang="es-ES" sz="2400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364088" y="3246075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--------------</a:t>
              </a:r>
            </a:p>
            <a:p>
              <a:r>
                <a:rPr lang="es-ES" sz="2400" dirty="0" smtClean="0"/>
                <a:t>   1500.00</a:t>
              </a:r>
              <a:endParaRPr lang="es-ES" sz="2400" dirty="0"/>
            </a:p>
          </p:txBody>
        </p:sp>
        <p:sp>
          <p:nvSpPr>
            <p:cNvPr id="8" name="7 Abrir llave"/>
            <p:cNvSpPr/>
            <p:nvPr/>
          </p:nvSpPr>
          <p:spPr>
            <a:xfrm>
              <a:off x="1979712" y="2300679"/>
              <a:ext cx="288032" cy="1128321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" name="1 Título"/>
          <p:cNvSpPr txBox="1">
            <a:spLocks/>
          </p:cNvSpPr>
          <p:nvPr/>
        </p:nvSpPr>
        <p:spPr>
          <a:xfrm>
            <a:off x="971600" y="4077072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solidFill>
                  <a:srgbClr val="002060"/>
                </a:solidFill>
              </a:rPr>
              <a:t>Formula a utilizar: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072950" y="5157192"/>
            <a:ext cx="702376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Utilidad = PV (cant) – (CF + CV (cant))</a:t>
            </a:r>
            <a:endParaRPr lang="es-ES" sz="2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1520" y="155679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(</a:t>
            </a:r>
            <a:r>
              <a:rPr lang="es-ES" sz="2400" dirty="0" smtClean="0">
                <a:hlinkClick r:id="rId2" action="ppaction://hlinksldjump"/>
              </a:rPr>
              <a:t>Costo variable</a:t>
            </a:r>
            <a:r>
              <a:rPr lang="es-ES" sz="2400" dirty="0" smtClean="0"/>
              <a:t>)</a:t>
            </a:r>
            <a:endParaRPr lang="es-ES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39052" y="2607295"/>
            <a:ext cx="210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(</a:t>
            </a:r>
            <a:r>
              <a:rPr lang="es-ES" sz="2400" dirty="0" smtClean="0">
                <a:hlinkClick r:id="rId3" action="ppaction://hlinksldjump"/>
              </a:rPr>
              <a:t>Costo fijo</a:t>
            </a:r>
            <a:r>
              <a:rPr lang="es-ES" sz="2400" dirty="0" smtClean="0"/>
              <a:t>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84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081451" y="1412777"/>
            <a:ext cx="7125113" cy="720080"/>
          </a:xfrm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Solución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32126" y="2204864"/>
            <a:ext cx="702376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Utilidad = PV (cant) – (CF + CV (cant))</a:t>
            </a:r>
            <a:endParaRPr lang="es-ES" sz="24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99592" y="260648"/>
            <a:ext cx="7488832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60363" lvl="0" indent="-360363">
              <a:buFont typeface="+mj-lt"/>
              <a:buAutoNum type="alphaLcParenR"/>
            </a:pPr>
            <a:r>
              <a:rPr lang="es-ES" sz="2400" dirty="0">
                <a:solidFill>
                  <a:schemeClr val="tx1"/>
                </a:solidFill>
              </a:rPr>
              <a:t>Determine el </a:t>
            </a:r>
            <a:r>
              <a:rPr lang="es-ES" sz="2400" b="1" dirty="0">
                <a:solidFill>
                  <a:srgbClr val="C00000"/>
                </a:solidFill>
              </a:rPr>
              <a:t>precio de venta</a:t>
            </a:r>
            <a:r>
              <a:rPr lang="es-ES" sz="2400" dirty="0">
                <a:solidFill>
                  <a:schemeClr val="tx1"/>
                </a:solidFill>
              </a:rPr>
              <a:t> de cada kilogramo si se desea vender 1000 kilos y obtener una ganancia de S/. 3000.00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013194" y="2684258"/>
            <a:ext cx="7125113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solidFill>
                  <a:srgbClr val="002060"/>
                </a:solidFill>
              </a:rPr>
              <a:t>Reemplazando valores: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27584" y="3501008"/>
            <a:ext cx="770485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3000 = (x) (1000) – (1500 + 1,75 (1000))</a:t>
            </a:r>
            <a:endParaRPr lang="es-ES" sz="24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827584" y="4191471"/>
            <a:ext cx="770485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3000 = 1000x – (1500 + 1750) </a:t>
            </a:r>
            <a:endParaRPr lang="es-ES" sz="2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27584" y="4869160"/>
            <a:ext cx="43204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3000 = 1000x – (3250) </a:t>
            </a:r>
            <a:endParaRPr lang="es-ES" sz="2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827584" y="5517232"/>
            <a:ext cx="43204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3000 + 3250 = 1000x </a:t>
            </a:r>
            <a:endParaRPr lang="es-ES" sz="2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91579" y="6165304"/>
            <a:ext cx="435648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6250 = 1000x </a:t>
            </a:r>
            <a:endParaRPr lang="es-ES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652120" y="4869160"/>
            <a:ext cx="288032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6250</a:t>
            </a:r>
          </a:p>
          <a:p>
            <a:pPr algn="ctr"/>
            <a:r>
              <a:rPr lang="es-ES" sz="2400" b="1" dirty="0" smtClean="0"/>
              <a:t>---------- = x </a:t>
            </a:r>
          </a:p>
          <a:p>
            <a:pPr algn="ctr"/>
            <a:r>
              <a:rPr lang="es-ES" sz="2400" b="1" dirty="0" smtClean="0"/>
              <a:t>1000</a:t>
            </a:r>
            <a:endParaRPr lang="es-ES" sz="24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652121" y="6160564"/>
            <a:ext cx="288032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6,25 = x </a:t>
            </a:r>
            <a:endParaRPr lang="es-ES" sz="2400" b="1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5364088" y="4869160"/>
            <a:ext cx="0" cy="17578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13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0"/>
                            </p:stCondLst>
                            <p:childTnLst>
                              <p:par>
                                <p:cTn id="45" presetID="45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650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5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99592" y="260648"/>
            <a:ext cx="7488832" cy="10801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400" dirty="0" smtClean="0">
                <a:solidFill>
                  <a:schemeClr val="tx1"/>
                </a:solidFill>
              </a:rPr>
              <a:t>b) </a:t>
            </a:r>
            <a:r>
              <a:rPr lang="es-ES" sz="2400" dirty="0">
                <a:solidFill>
                  <a:schemeClr val="tx1"/>
                </a:solidFill>
              </a:rPr>
              <a:t>Determine el </a:t>
            </a:r>
            <a:r>
              <a:rPr lang="es-ES" sz="2400" b="1" dirty="0">
                <a:solidFill>
                  <a:srgbClr val="C00000"/>
                </a:solidFill>
              </a:rPr>
              <a:t>punto de equilibrio </a:t>
            </a:r>
            <a:r>
              <a:rPr lang="es-ES" sz="2400" dirty="0">
                <a:solidFill>
                  <a:schemeClr val="tx1"/>
                </a:solidFill>
              </a:rPr>
              <a:t>si desea vender su café a S/. 4,50</a:t>
            </a:r>
            <a:r>
              <a:rPr lang="es-ES" sz="2400" dirty="0" smtClean="0">
                <a:solidFill>
                  <a:schemeClr val="tx1"/>
                </a:solidFill>
              </a:rPr>
              <a:t>.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1795393"/>
            <a:ext cx="142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</a:t>
            </a:r>
            <a:r>
              <a:rPr lang="es-ES" dirty="0" smtClean="0">
                <a:hlinkClick r:id="rId2" action="ppaction://hlinksldjump"/>
              </a:rPr>
              <a:t>Cantidad</a:t>
            </a:r>
            <a:r>
              <a:rPr lang="es-ES" dirty="0" smtClean="0"/>
              <a:t>) 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3234903" y="1434239"/>
            <a:ext cx="3042338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1 Grupo"/>
          <p:cNvGrpSpPr/>
          <p:nvPr/>
        </p:nvGrpSpPr>
        <p:grpSpPr>
          <a:xfrm>
            <a:off x="3309964" y="1527175"/>
            <a:ext cx="2774204" cy="1052805"/>
            <a:chOff x="2483768" y="1671191"/>
            <a:chExt cx="2452752" cy="1052805"/>
          </a:xfrm>
        </p:grpSpPr>
        <p:sp>
          <p:nvSpPr>
            <p:cNvPr id="5" name="4 CuadroTexto"/>
            <p:cNvSpPr txBox="1"/>
            <p:nvPr/>
          </p:nvSpPr>
          <p:spPr>
            <a:xfrm>
              <a:off x="2483768" y="1893243"/>
              <a:ext cx="9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Q = </a:t>
              </a:r>
              <a:endParaRPr lang="es-ES" sz="2400" b="1" dirty="0"/>
            </a:p>
          </p:txBody>
        </p:sp>
        <p:cxnSp>
          <p:nvCxnSpPr>
            <p:cNvPr id="8" name="7 Conector recto"/>
            <p:cNvCxnSpPr/>
            <p:nvPr/>
          </p:nvCxnSpPr>
          <p:spPr>
            <a:xfrm>
              <a:off x="3491880" y="2124075"/>
              <a:ext cx="1380976" cy="0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8 CuadroTexto"/>
            <p:cNvSpPr txBox="1"/>
            <p:nvPr/>
          </p:nvSpPr>
          <p:spPr>
            <a:xfrm>
              <a:off x="3851920" y="1671191"/>
              <a:ext cx="5940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CF </a:t>
              </a:r>
              <a:endParaRPr lang="es-ES" sz="2400" b="1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491880" y="2262331"/>
              <a:ext cx="1444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PV - CV </a:t>
              </a:r>
              <a:endParaRPr lang="es-ES" sz="2400" b="1" dirty="0"/>
            </a:p>
          </p:txBody>
        </p:sp>
      </p:grpSp>
      <p:sp>
        <p:nvSpPr>
          <p:cNvPr id="15" name="1 Título"/>
          <p:cNvSpPr txBox="1">
            <a:spLocks/>
          </p:cNvSpPr>
          <p:nvPr/>
        </p:nvSpPr>
        <p:spPr>
          <a:xfrm>
            <a:off x="1013194" y="2684258"/>
            <a:ext cx="7125113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solidFill>
                  <a:srgbClr val="002060"/>
                </a:solidFill>
              </a:rPr>
              <a:t>Reemplazando valores:</a:t>
            </a:r>
            <a:endParaRPr lang="es-ES" dirty="0">
              <a:solidFill>
                <a:srgbClr val="00206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928720" y="3492227"/>
            <a:ext cx="3211232" cy="1061586"/>
            <a:chOff x="2483768" y="1662410"/>
            <a:chExt cx="2839142" cy="1061586"/>
          </a:xfrm>
        </p:grpSpPr>
        <p:sp>
          <p:nvSpPr>
            <p:cNvPr id="18" name="17 CuadroTexto"/>
            <p:cNvSpPr txBox="1"/>
            <p:nvPr/>
          </p:nvSpPr>
          <p:spPr>
            <a:xfrm>
              <a:off x="2483768" y="1893243"/>
              <a:ext cx="9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Q = </a:t>
              </a:r>
              <a:endParaRPr lang="es-ES" sz="2400" b="1" dirty="0"/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3491880" y="2124075"/>
              <a:ext cx="1728409" cy="9207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3701038" y="1662410"/>
              <a:ext cx="1304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1500 </a:t>
              </a:r>
              <a:endParaRPr lang="es-ES" sz="2400" b="1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3383869" y="2262331"/>
              <a:ext cx="19390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4,50 – 1,75 </a:t>
              </a:r>
              <a:endParaRPr lang="es-ES" sz="2400" b="1" dirty="0"/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941159" y="5085184"/>
            <a:ext cx="3211232" cy="1061586"/>
            <a:chOff x="2483768" y="1662410"/>
            <a:chExt cx="2839142" cy="1061586"/>
          </a:xfrm>
        </p:grpSpPr>
        <p:sp>
          <p:nvSpPr>
            <p:cNvPr id="24" name="23 CuadroTexto"/>
            <p:cNvSpPr txBox="1"/>
            <p:nvPr/>
          </p:nvSpPr>
          <p:spPr>
            <a:xfrm>
              <a:off x="2483768" y="1893243"/>
              <a:ext cx="9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Q = </a:t>
              </a:r>
              <a:endParaRPr lang="es-ES" sz="2400" b="1" dirty="0"/>
            </a:p>
          </p:txBody>
        </p:sp>
        <p:cxnSp>
          <p:nvCxnSpPr>
            <p:cNvPr id="25" name="24 Conector recto"/>
            <p:cNvCxnSpPr/>
            <p:nvPr/>
          </p:nvCxnSpPr>
          <p:spPr>
            <a:xfrm>
              <a:off x="3491880" y="2124075"/>
              <a:ext cx="1728409" cy="9207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3701038" y="1662410"/>
              <a:ext cx="1304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1500 </a:t>
              </a:r>
              <a:endParaRPr lang="es-ES" sz="2400" b="1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3383869" y="2262331"/>
              <a:ext cx="19390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2,75</a:t>
              </a:r>
              <a:endParaRPr lang="es-ES" sz="2400" b="1" dirty="0"/>
            </a:p>
          </p:txBody>
        </p:sp>
      </p:grpSp>
      <p:cxnSp>
        <p:nvCxnSpPr>
          <p:cNvPr id="28" name="27 Conector recto"/>
          <p:cNvCxnSpPr/>
          <p:nvPr/>
        </p:nvCxnSpPr>
        <p:spPr>
          <a:xfrm>
            <a:off x="4744596" y="3558207"/>
            <a:ext cx="0" cy="26791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5292080" y="4092148"/>
            <a:ext cx="3096344" cy="7050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0" name="29 Grupo"/>
          <p:cNvGrpSpPr/>
          <p:nvPr/>
        </p:nvGrpSpPr>
        <p:grpSpPr>
          <a:xfrm>
            <a:off x="5364088" y="4184725"/>
            <a:ext cx="2399214" cy="461665"/>
            <a:chOff x="2483768" y="1893243"/>
            <a:chExt cx="2121214" cy="461665"/>
          </a:xfrm>
        </p:grpSpPr>
        <p:sp>
          <p:nvSpPr>
            <p:cNvPr id="31" name="30 CuadroTexto"/>
            <p:cNvSpPr txBox="1"/>
            <p:nvPr/>
          </p:nvSpPr>
          <p:spPr>
            <a:xfrm>
              <a:off x="2483768" y="1893243"/>
              <a:ext cx="9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Q = </a:t>
              </a:r>
              <a:endParaRPr lang="es-ES" sz="2400" b="1" dirty="0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3120411" y="1893243"/>
              <a:ext cx="1484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545,45</a:t>
              </a:r>
              <a:endParaRPr lang="es-ES" sz="2400" b="1" dirty="0"/>
            </a:p>
          </p:txBody>
        </p:sp>
      </p:grpSp>
      <p:sp>
        <p:nvSpPr>
          <p:cNvPr id="35" name="34 CuadroTexto"/>
          <p:cNvSpPr txBox="1"/>
          <p:nvPr/>
        </p:nvSpPr>
        <p:spPr>
          <a:xfrm>
            <a:off x="7629274" y="4184724"/>
            <a:ext cx="101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Kg.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80980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0"/>
                            </p:stCondLst>
                            <p:childTnLst>
                              <p:par>
                                <p:cTn id="50" presetID="32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000"/>
                            </p:stCondLst>
                            <p:childTnLst>
                              <p:par>
                                <p:cTn id="57" presetID="24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5" grpId="0"/>
      <p:bldP spid="36" grpId="0" animBg="1"/>
      <p:bldP spid="36" grpId="1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899592" y="260648"/>
            <a:ext cx="7488832" cy="10801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42913" lvl="0" indent="-442913"/>
            <a:r>
              <a:rPr lang="es-ES" sz="2400" dirty="0" smtClean="0">
                <a:solidFill>
                  <a:schemeClr val="tx1"/>
                </a:solidFill>
              </a:rPr>
              <a:t>c) Que </a:t>
            </a:r>
            <a:r>
              <a:rPr lang="es-ES" sz="2400" b="1" dirty="0">
                <a:solidFill>
                  <a:srgbClr val="C00000"/>
                </a:solidFill>
              </a:rPr>
              <a:t>resultado</a:t>
            </a:r>
            <a:r>
              <a:rPr lang="es-ES" sz="2400" dirty="0">
                <a:solidFill>
                  <a:schemeClr val="tx1"/>
                </a:solidFill>
              </a:rPr>
              <a:t> obtendría si vende 500 kg a S/. 4,00 cada kilo.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32126" y="1484784"/>
            <a:ext cx="702376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Utilidad = PV (cant) – (CF + CV (cant))</a:t>
            </a:r>
            <a:endParaRPr lang="es-ES" sz="24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99592" y="2060848"/>
            <a:ext cx="7125113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solidFill>
                  <a:srgbClr val="002060"/>
                </a:solidFill>
              </a:rPr>
              <a:t>Reemplazando valores: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32125" y="2852936"/>
            <a:ext cx="702376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x = 4 (500) – (1500 + 1.75 (500))</a:t>
            </a:r>
            <a:endParaRPr lang="es-ES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691681" y="3687415"/>
            <a:ext cx="604867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x = 2000 – (1500 + 875)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195736" y="4551511"/>
            <a:ext cx="518457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x = 2000 – (2375)</a:t>
            </a:r>
            <a:endParaRPr lang="es-ES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059833" y="5415607"/>
            <a:ext cx="367240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x = -375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59475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0" presetID="45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24" presetClass="emph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8" grpId="1" animBg="1"/>
      <p:bldP spid="8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6185" y="5085184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latin typeface="AR HERMANN" panose="02000000000000000000" pitchFamily="2" charset="0"/>
              </a:rPr>
              <a:t>FIN DE LA SOLUCION</a:t>
            </a:r>
            <a:endParaRPr lang="es-ES" sz="3600" b="1" dirty="0">
              <a:solidFill>
                <a:schemeClr val="accent6">
                  <a:lumMod val="50000"/>
                </a:schemeClr>
              </a:solidFill>
              <a:latin typeface="AR HERMANN" panose="02000000000000000000" pitchFamily="2" charset="0"/>
            </a:endParaRPr>
          </a:p>
        </p:txBody>
      </p:sp>
      <p:pic>
        <p:nvPicPr>
          <p:cNvPr id="3074" name="Picture 2" descr="http://mqciencia.files.wordpress.com/2013/07/coffe-lov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82" y="620688"/>
            <a:ext cx="4750877" cy="4146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0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4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5" presetClass="entr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6" presetClass="emph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53289" y="23848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  <a:t>COSTO FIJO</a:t>
            </a:r>
            <a:endParaRPr lang="es-E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607 Cuadro de texto"/>
          <p:cNvSpPr txBox="1"/>
          <p:nvPr/>
        </p:nvSpPr>
        <p:spPr>
          <a:xfrm>
            <a:off x="395536" y="1124744"/>
            <a:ext cx="8352928" cy="345638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sz="2400" dirty="0">
                <a:effectLst/>
                <a:ea typeface="Calibri"/>
                <a:cs typeface="Times New Roman"/>
              </a:rPr>
              <a:t>Los Costos Fijos son aquellos cuyo </a:t>
            </a:r>
            <a:r>
              <a:rPr lang="es-PE" sz="2400" b="1" dirty="0">
                <a:effectLst/>
                <a:ea typeface="Calibri"/>
                <a:cs typeface="Times New Roman"/>
              </a:rPr>
              <a:t>monto total no se modifica </a:t>
            </a:r>
            <a:r>
              <a:rPr lang="es-PE" sz="2400" dirty="0">
                <a:effectLst/>
                <a:ea typeface="Calibri"/>
                <a:cs typeface="Times New Roman"/>
              </a:rPr>
              <a:t>de acuerdo con la actividad de producción. En otras palabras, se puede decir que los Costos Fijos varían con el tiempo más que con la </a:t>
            </a:r>
            <a:r>
              <a:rPr lang="es-PE" sz="2400" dirty="0" smtClean="0">
                <a:effectLst/>
                <a:ea typeface="Calibri"/>
                <a:cs typeface="Times New Roman"/>
              </a:rPr>
              <a:t>actividad</a:t>
            </a:r>
            <a:r>
              <a:rPr lang="es-PE" sz="2400" dirty="0">
                <a:effectLst/>
                <a:ea typeface="Calibri"/>
                <a:cs typeface="Times New Roman"/>
              </a:rPr>
              <a:t> </a:t>
            </a:r>
            <a:endParaRPr lang="es-ES" sz="2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sz="2400" dirty="0">
                <a:effectLst/>
                <a:ea typeface="Calibri"/>
                <a:cs typeface="Times New Roman"/>
              </a:rPr>
              <a:t>Por definición, los Costos Fijos </a:t>
            </a:r>
            <a:r>
              <a:rPr lang="es-PE" sz="2400" b="1" dirty="0">
                <a:effectLst/>
                <a:ea typeface="Calibri"/>
                <a:cs typeface="Times New Roman"/>
              </a:rPr>
              <a:t>no cambian durante un periodo específico</a:t>
            </a:r>
            <a:r>
              <a:rPr lang="es-PE" sz="2400" dirty="0">
                <a:effectLst/>
                <a:ea typeface="Calibri"/>
                <a:cs typeface="Times New Roman"/>
              </a:rPr>
              <a:t>. </a:t>
            </a:r>
            <a:endParaRPr lang="es-PE" sz="2400" dirty="0" smtClean="0">
              <a:effectLst/>
              <a:ea typeface="Calibri"/>
              <a:cs typeface="Times New Roman"/>
            </a:endParaRP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flipH="1">
            <a:off x="7812360" y="238485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accent6">
                    <a:lumMod val="75000"/>
                  </a:schemeClr>
                </a:solidFill>
              </a:rPr>
              <a:t>RETORNAR</a:t>
            </a:r>
            <a:endParaRPr lang="es-ES" sz="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6172" y="4797152"/>
            <a:ext cx="8352292" cy="17572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sz="2400" b="1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Por ejemplo, los pagos de arrendamiento de las instalaciones, el servicio de Internet, servicio de cable, servicios públicos  y el sueldo del Gerente de la compañía, etc. son Costos Fijos, cuando menos a los largo de cierto periodo.</a:t>
            </a:r>
            <a:endParaRPr lang="es-ES" sz="2400" b="1" i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5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23848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  <a:t>COSTO VARIABLE</a:t>
            </a:r>
            <a:endParaRPr lang="es-E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613 Rectángulo"/>
          <p:cNvSpPr/>
          <p:nvPr/>
        </p:nvSpPr>
        <p:spPr>
          <a:xfrm>
            <a:off x="395536" y="980728"/>
            <a:ext cx="8352928" cy="3600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000"/>
              </a:spcAft>
            </a:pPr>
            <a:r>
              <a:rPr lang="es-PE" sz="2400" dirty="0" smtClean="0">
                <a:ea typeface="Calibri"/>
                <a:cs typeface="Times New Roman"/>
              </a:rPr>
              <a:t>Son todos los </a:t>
            </a:r>
            <a:r>
              <a:rPr lang="es-PE" sz="2400" b="1" dirty="0" smtClean="0">
                <a:ea typeface="Calibri"/>
                <a:cs typeface="Times New Roman"/>
              </a:rPr>
              <a:t>recursos consumidos </a:t>
            </a:r>
            <a:r>
              <a:rPr lang="es-PE" sz="2400" dirty="0" smtClean="0">
                <a:ea typeface="Calibri"/>
                <a:cs typeface="Times New Roman"/>
              </a:rPr>
              <a:t>por la empresa que participan directamente en el </a:t>
            </a:r>
            <a:r>
              <a:rPr lang="es-PE" sz="2400" b="1" dirty="0" smtClean="0">
                <a:ea typeface="Calibri"/>
                <a:cs typeface="Times New Roman"/>
              </a:rPr>
              <a:t>producto terminado</a:t>
            </a:r>
            <a:r>
              <a:rPr lang="es-PE" sz="2400" dirty="0" smtClean="0">
                <a:ea typeface="Calibri"/>
                <a:cs typeface="Times New Roman"/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es-PE" sz="2400" dirty="0" smtClean="0">
                <a:ea typeface="Calibri"/>
                <a:cs typeface="Times New Roman"/>
              </a:rPr>
              <a:t>S</a:t>
            </a:r>
            <a:r>
              <a:rPr lang="es-PE" sz="2400" dirty="0" smtClean="0">
                <a:effectLst/>
                <a:ea typeface="Calibri"/>
                <a:cs typeface="Times New Roman"/>
              </a:rPr>
              <a:t>on </a:t>
            </a:r>
            <a:r>
              <a:rPr lang="es-PE" sz="2400" dirty="0">
                <a:effectLst/>
                <a:ea typeface="Calibri"/>
                <a:cs typeface="Times New Roman"/>
              </a:rPr>
              <a:t>aquellos que se modifican de acuerdo con el </a:t>
            </a:r>
            <a:r>
              <a:rPr lang="es-PE" sz="2400" b="1" dirty="0">
                <a:effectLst/>
                <a:ea typeface="Calibri"/>
                <a:cs typeface="Times New Roman"/>
              </a:rPr>
              <a:t>volumen de producción</a:t>
            </a:r>
            <a:r>
              <a:rPr lang="es-PE" sz="2400" dirty="0">
                <a:effectLst/>
                <a:ea typeface="Calibri"/>
                <a:cs typeface="Times New Roman"/>
              </a:rPr>
              <a:t>, es decir, si no hay producción no hay costos </a:t>
            </a:r>
            <a:r>
              <a:rPr lang="es-PE" sz="2400" dirty="0" smtClean="0">
                <a:effectLst/>
                <a:ea typeface="Calibri"/>
                <a:cs typeface="Times New Roman"/>
              </a:rPr>
              <a:t>variables.</a:t>
            </a:r>
          </a:p>
          <a:p>
            <a:pPr algn="just">
              <a:spcAft>
                <a:spcPts val="1000"/>
              </a:spcAft>
            </a:pPr>
            <a:r>
              <a:rPr lang="es-PE" sz="24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Ejemplo: Material prima, materiales, transporte, publicidad, porcentajes por venta, etc.</a:t>
            </a:r>
            <a:endParaRPr lang="es-ES" sz="2400" i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4797152"/>
            <a:ext cx="7920880" cy="17851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E" sz="2200" dirty="0" smtClean="0">
                <a:effectLst/>
                <a:latin typeface="Comic Sans MS" panose="030F0702030302020204" pitchFamily="66" charset="0"/>
                <a:ea typeface="Calibri"/>
                <a:cs typeface="Arial" panose="020B0604020202020204" pitchFamily="34" charset="0"/>
              </a:rPr>
              <a:t>El costo de material directo por unidad es de $1.50</a:t>
            </a:r>
          </a:p>
          <a:p>
            <a:r>
              <a:rPr lang="es-PE" sz="2200" dirty="0" smtClean="0">
                <a:effectLst/>
                <a:latin typeface="Comic Sans MS" panose="030F0702030302020204" pitchFamily="66" charset="0"/>
                <a:ea typeface="Calibri"/>
                <a:cs typeface="Arial" panose="020B0604020202020204" pitchFamily="34" charset="0"/>
              </a:rPr>
              <a:t>En el mes de marzo se produjeron 15000 unidades el costo variable total de marzo es de $22500</a:t>
            </a:r>
          </a:p>
          <a:p>
            <a:r>
              <a:rPr lang="es-PE" sz="2200" dirty="0" smtClean="0">
                <a:effectLst/>
                <a:latin typeface="Comic Sans MS" panose="030F0702030302020204" pitchFamily="66" charset="0"/>
                <a:ea typeface="Calibri"/>
                <a:cs typeface="Arial" panose="020B0604020202020204" pitchFamily="34" charset="0"/>
              </a:rPr>
              <a:t>En el mes de abril se produjeron 12000 unidades, el costo variable total de abril es de $18000</a:t>
            </a:r>
            <a:endParaRPr lang="es-ES" sz="2200" dirty="0" smtClean="0">
              <a:effectLst/>
              <a:latin typeface="Comic Sans MS" panose="030F0702030302020204" pitchFamily="66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flipH="1">
            <a:off x="8028384" y="188640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accent6">
                    <a:lumMod val="75000"/>
                  </a:schemeClr>
                </a:solidFill>
              </a:rPr>
              <a:t>RETORNAR</a:t>
            </a:r>
            <a:endParaRPr lang="es-ES" sz="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9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TC102455596[[fn=Primavera]]</Template>
  <TotalTime>474</TotalTime>
  <Words>727</Words>
  <Application>Microsoft Office PowerPoint</Application>
  <PresentationFormat>Presentación en pantalla (4:3)</PresentationFormat>
  <Paragraphs>82</Paragraphs>
  <Slides>12</Slides>
  <Notes>0</Notes>
  <HiddenSlides>4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Spring</vt:lpstr>
      <vt:lpstr>Utilidad,  Precio de Venta,  Costos.</vt:lpstr>
      <vt:lpstr>Enunciado del problema</vt:lpstr>
      <vt:lpstr>Datos que se obtienen de la interpretación del problema</vt:lpstr>
      <vt:lpstr>Solución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Utilidad,  Precio de Venta, Costos.</dc:title>
  <dc:creator>joseluis</dc:creator>
  <cp:lastModifiedBy>master</cp:lastModifiedBy>
  <cp:revision>43</cp:revision>
  <dcterms:created xsi:type="dcterms:W3CDTF">2014-07-03T12:24:33Z</dcterms:created>
  <dcterms:modified xsi:type="dcterms:W3CDTF">2014-07-04T01:43:18Z</dcterms:modified>
</cp:coreProperties>
</file>